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3" r:id="rId6"/>
    <p:sldId id="264" r:id="rId7"/>
    <p:sldId id="270" r:id="rId8"/>
    <p:sldId id="267" r:id="rId9"/>
    <p:sldId id="266" r:id="rId10"/>
    <p:sldId id="275" r:id="rId11"/>
    <p:sldId id="276" r:id="rId12"/>
    <p:sldId id="272" r:id="rId13"/>
    <p:sldId id="268" r:id="rId14"/>
    <p:sldId id="269" r:id="rId15"/>
    <p:sldId id="273" r:id="rId16"/>
    <p:sldId id="260" r:id="rId17"/>
  </p:sldIdLst>
  <p:sldSz cx="12192000" cy="6858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6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E7860F9-B436-4E92-8AED-A752A42EBA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9DB28A8-B78F-426B-A1FC-E7F24BA54A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542FA-4D60-48C7-8262-F89FC7E437FA}" type="datetime1">
              <a:rPr lang="tr-TR" smtClean="0"/>
              <a:t>22.01.2022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E923842-4976-4125-BAB3-BB2303A973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B028F94-F9E2-4E5E-B82D-00EDAE5055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4DAD2-2FB1-4494-8CD0-C5FA14B84A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19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noProof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6BD2D-BA29-44A5-9F8E-4305F069184C}" type="datetime1">
              <a:rPr lang="tr-TR" noProof="0" smtClean="0"/>
              <a:pPr/>
              <a:t>22.01.2022</a:t>
            </a:fld>
            <a:endParaRPr lang="tr-TR" noProof="0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/>
              <a:t>Asıl metin stillerini düzenle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BF81B-E2C0-4C4B-8350-3CEBA2F9FE4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82004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BF81B-E2C0-4C4B-8350-3CEBA2F9FE4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178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BF81B-E2C0-4C4B-8350-3CEBA2F9FE4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62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Dikdörtgen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Serbest Biçi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Serbest Biçi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Dikdörtgen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Serbest Biçi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Serbest Biçi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Serbest Biçi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Serbest Biçi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Serbest Biçi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Serbest Biçi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Serbest Biçi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Serbest Biçi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Serbest Biçi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Serbest Biçi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Serbest Biçi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Serbest Biçi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Serbest Biçi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Serbest Biçi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Serbest Biçi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Serbest Biçi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Serbest Biçi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Serbest Biçi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Serbest Biçi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Serbest Biçi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Serbest Biçi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Serbest Biçi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Serbest Biçi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Serbest Biçi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Dikdörtgen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Serbest Biçi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Serbest Biçi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Serbest Biçi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Serbest Biçi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Serbest Biçi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Serbest Biçi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Serbest Biçi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Serbest Biçi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Serbest Biçi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Serbest Biçi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Serbest Biçi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Dikdörtgen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Serbest Biçi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Serbest Biçi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Serbest Biçi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Serbest Biçi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Serbest Biçi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Serbest Biçi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Serbest Biçi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Serbest Biçi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Serbest Biçi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Serbest Biçi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Serbest Biçi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Serbest Biçi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Serbest Biçi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tıklayın</a:t>
            </a:r>
            <a:endParaRPr lang="tr-TR" noProof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85818714-1E16-4E11-95DE-5644D2BE92F1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65841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DC6E49-4DBE-44AD-8A42-B644F80DBFEB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12919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B68DF-FC68-4AB0-96E8-37D47EE2BA9F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11725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778C02-358F-49B3-B792-6D4CD8C26CEB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  <p:sp>
        <p:nvSpPr>
          <p:cNvPr id="60" name="Metin Kutusu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Metin Kutusu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224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79F80C-B38B-42DF-AD1A-704ED47FA7F1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747389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D0D0E9-B3C3-4AA1-A3B4-3CF8A022CC55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420224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738F88-803B-43FB-A7A0-29C4FD9ACF44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014544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C6C70C-693B-40AB-9324-5F498551326B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90616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B3D92E-956D-47AE-9C66-FDAD5C9F6A00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16047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717620-CE45-4FAE-8857-5211E38C212E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49736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D6746C-7172-4178-BD23-7889933AA67D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2280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3D1196-B402-45B1-A9EC-8899D5D73EB7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21433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81B3EE-474E-4A3B-B212-5F3E54F24936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84659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BB3205-2E3A-4175-95C0-69E80BEFC3FC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87612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CCF249-304C-4D4A-B09D-3C8265AAA758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9969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tr-TR" noProof="0" smtClean="0"/>
              <a:t>Asıl metin stillerini düzenle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7827A4-2C57-42C0-A38C-D32D45F4C710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0613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sı İçeren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814CAF-B49B-4A84-A875-518FA373F59C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10986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Dikdörtgen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Serbest Biçi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Serbest Biçi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Serbest Biçi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Serbest Biçi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Serbest Biçi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Serbest Biçi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Serbest Biçi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Serbest Biçi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Serbest Biçi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Serbest Biçi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Satır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Serbest Biçi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Serbest Biçi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Serbest Biçi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Serbest Biçi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Dikdörtgen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Serbest Biçi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Serbest Biçi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Serbest Biçi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Serbest Biçi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Serbest Biçi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Serbest Biçi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Serbest Biçi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Serbest Biçi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Serbest Biçi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Serbest Biçi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Serbest Biçi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Serbest Biçi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Serbest Biçi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Serbest Biçi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Serbest Biçi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Serbest Biçi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Serbest Biçi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Serbest Biçi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Serbest Biçi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Dikdörtgen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tr-TR" noProof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150BF5C-3E66-4613-B821-75088AF78515}" type="datetime1">
              <a:rPr lang="tr-TR" noProof="0" smtClean="0"/>
              <a:t>22.01.2022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19185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birisi@exampl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>
            <a:extLst>
              <a:ext uri="{FF2B5EF4-FFF2-40B4-BE49-F238E27FC236}">
                <a16:creationId xmlns:a16="http://schemas.microsoft.com/office/drawing/2014/main" id="{788D5DFD-FA42-4EB0-B24E-4180C0CC5A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Dikdörtgen 10">
              <a:extLst>
                <a:ext uri="{FF2B5EF4-FFF2-40B4-BE49-F238E27FC236}">
                  <a16:creationId xmlns:a16="http://schemas.microsoft.com/office/drawing/2014/main" id="{CC864817-5955-484B-9D1F-9BC8DB7398D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/>
            </a:p>
          </p:txBody>
        </p:sp>
        <p:pic>
          <p:nvPicPr>
            <p:cNvPr id="12" name="Resim 2">
              <a:extLst>
                <a:ext uri="{FF2B5EF4-FFF2-40B4-BE49-F238E27FC236}">
                  <a16:creationId xmlns:a16="http://schemas.microsoft.com/office/drawing/2014/main" id="{280C083F-71A6-4E55-AE35-586518FE29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 cstate="email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p14="http://schemas.microsoft.com/office/powerpoint/2010/main" xmlns:a16="http://schemas.microsoft.com/office/drawing/2014/main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Resim 4" descr="Ampul">
            <a:extLst>
              <a:ext uri="{FF2B5EF4-FFF2-40B4-BE49-F238E27FC236}">
                <a16:creationId xmlns:a16="http://schemas.microsoft.com/office/drawing/2014/main" id="{AC06F95D-BA5D-4DEE-93EF-3FE3173D13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1" y="10"/>
            <a:ext cx="12188389" cy="6857990"/>
          </a:xfrm>
          <a:prstGeom prst="rect">
            <a:avLst/>
          </a:prstGeom>
        </p:spPr>
      </p:pic>
      <p:grpSp>
        <p:nvGrpSpPr>
          <p:cNvPr id="14" name="Grup 13">
            <a:extLst>
              <a:ext uri="{FF2B5EF4-FFF2-40B4-BE49-F238E27FC236}">
                <a16:creationId xmlns:a16="http://schemas.microsoft.com/office/drawing/2014/main" id="{D44056DF-7985-4692-968A-466E9E6AF7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Yuvarlatılmış Çapraz Köşeli Dikdörtgen 7">
              <a:extLst>
                <a:ext uri="{FF2B5EF4-FFF2-40B4-BE49-F238E27FC236}">
                  <a16:creationId xmlns:a16="http://schemas.microsoft.com/office/drawing/2014/main" id="{B414A174-532A-4602-934F-9858D1D868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/>
            </a:p>
          </p:txBody>
        </p:sp>
        <p:grpSp>
          <p:nvGrpSpPr>
            <p:cNvPr id="16" name="Grup 15">
              <a:extLst>
                <a:ext uri="{FF2B5EF4-FFF2-40B4-BE49-F238E27FC236}">
                  <a16:creationId xmlns:a16="http://schemas.microsoft.com/office/drawing/2014/main" id="{940B0C0C-7F94-4725-8108-62B3B7A5AE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Serbest Biçim 32">
                <a:extLst>
                  <a:ext uri="{FF2B5EF4-FFF2-40B4-BE49-F238E27FC236}">
                    <a16:creationId xmlns:a16="http://schemas.microsoft.com/office/drawing/2014/main" id="{367EAC5B-1891-480A-A3AD-B9F6A88FAC5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8" name="Serbest Biçim 33">
                <a:extLst>
                  <a:ext uri="{FF2B5EF4-FFF2-40B4-BE49-F238E27FC236}">
                    <a16:creationId xmlns:a16="http://schemas.microsoft.com/office/drawing/2014/main" id="{E33FF633-15BA-464F-8F5B-26C56665F795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9" name="Serbest Biçim 34">
                <a:extLst>
                  <a:ext uri="{FF2B5EF4-FFF2-40B4-BE49-F238E27FC236}">
                    <a16:creationId xmlns:a16="http://schemas.microsoft.com/office/drawing/2014/main" id="{0C949DF6-E66B-4DB8-AB52-30CA781B483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0" name="Serbest Biçim 37">
                <a:extLst>
                  <a:ext uri="{FF2B5EF4-FFF2-40B4-BE49-F238E27FC236}">
                    <a16:creationId xmlns:a16="http://schemas.microsoft.com/office/drawing/2014/main" id="{309C2298-5EF9-4B09-8995-014F6D3BFF5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1" name="Serbest Biçim 35">
                <a:extLst>
                  <a:ext uri="{FF2B5EF4-FFF2-40B4-BE49-F238E27FC236}">
                    <a16:creationId xmlns:a16="http://schemas.microsoft.com/office/drawing/2014/main" id="{319B2AFC-EBFF-477C-A364-6D575BE5AA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2" name="Serbest Biçim 36">
                <a:extLst>
                  <a:ext uri="{FF2B5EF4-FFF2-40B4-BE49-F238E27FC236}">
                    <a16:creationId xmlns:a16="http://schemas.microsoft.com/office/drawing/2014/main" id="{CC6B7D67-F2F8-4B07-B954-EAC9135B2BB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3" name="Serbest Biçim 38">
                <a:extLst>
                  <a:ext uri="{FF2B5EF4-FFF2-40B4-BE49-F238E27FC236}">
                    <a16:creationId xmlns:a16="http://schemas.microsoft.com/office/drawing/2014/main" id="{7FF1659D-33DA-4F62-8567-A54020D2E28E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4" name="Serbest Biçim 39">
                <a:extLst>
                  <a:ext uri="{FF2B5EF4-FFF2-40B4-BE49-F238E27FC236}">
                    <a16:creationId xmlns:a16="http://schemas.microsoft.com/office/drawing/2014/main" id="{9110F572-DC3D-4AB3-B731-B73BD650576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5" name="Serbest Biçim 40">
                <a:extLst>
                  <a:ext uri="{FF2B5EF4-FFF2-40B4-BE49-F238E27FC236}">
                    <a16:creationId xmlns:a16="http://schemas.microsoft.com/office/drawing/2014/main" id="{A2F7D0E9-68CE-40F9-B0E9-F915103ECF7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6" name="Dikdörtgen 41">
                <a:extLst>
                  <a:ext uri="{FF2B5EF4-FFF2-40B4-BE49-F238E27FC236}">
                    <a16:creationId xmlns:a16="http://schemas.microsoft.com/office/drawing/2014/main" id="{AB69A438-1FB7-454A-A3E9-0C329643CD4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7" name="Serbest Biçim 32">
                <a:extLst>
                  <a:ext uri="{FF2B5EF4-FFF2-40B4-BE49-F238E27FC236}">
                    <a16:creationId xmlns:a16="http://schemas.microsoft.com/office/drawing/2014/main" id="{E64598D0-3A2C-4570-9E7C-C52C89549B47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8" name="Serbest Biçim 33">
                <a:extLst>
                  <a:ext uri="{FF2B5EF4-FFF2-40B4-BE49-F238E27FC236}">
                    <a16:creationId xmlns:a16="http://schemas.microsoft.com/office/drawing/2014/main" id="{CC17CF42-8908-477B-9F36-DA1306CA010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9" name="Serbest Biçim 34">
                <a:extLst>
                  <a:ext uri="{FF2B5EF4-FFF2-40B4-BE49-F238E27FC236}">
                    <a16:creationId xmlns:a16="http://schemas.microsoft.com/office/drawing/2014/main" id="{A2457851-D4A0-404C-BF3F-99AE00B9E965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0" name="Serbest Biçim 37">
                <a:extLst>
                  <a:ext uri="{FF2B5EF4-FFF2-40B4-BE49-F238E27FC236}">
                    <a16:creationId xmlns:a16="http://schemas.microsoft.com/office/drawing/2014/main" id="{ECC300FA-EE4A-489E-9A47-79BEBF05DCE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1" name="Serbest Biçim 35">
                <a:extLst>
                  <a:ext uri="{FF2B5EF4-FFF2-40B4-BE49-F238E27FC236}">
                    <a16:creationId xmlns:a16="http://schemas.microsoft.com/office/drawing/2014/main" id="{0D1F26E2-902B-416B-A1DB-80DAF78D8B8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2" name="Serbest Biçim 36">
                <a:extLst>
                  <a:ext uri="{FF2B5EF4-FFF2-40B4-BE49-F238E27FC236}">
                    <a16:creationId xmlns:a16="http://schemas.microsoft.com/office/drawing/2014/main" id="{491346A0-BF6D-45A5-806A-2150768722C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3" name="Serbest Biçim 38">
                <a:extLst>
                  <a:ext uri="{FF2B5EF4-FFF2-40B4-BE49-F238E27FC236}">
                    <a16:creationId xmlns:a16="http://schemas.microsoft.com/office/drawing/2014/main" id="{A8A5AAC9-38FD-4A03-AB91-236F2AAC625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4" name="Serbest Biçim 39">
                <a:extLst>
                  <a:ext uri="{FF2B5EF4-FFF2-40B4-BE49-F238E27FC236}">
                    <a16:creationId xmlns:a16="http://schemas.microsoft.com/office/drawing/2014/main" id="{7AD4105C-55AA-47FF-AC5D-5BCB0B78CDC9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5" name="Serbest Biçim 40">
                <a:extLst>
                  <a:ext uri="{FF2B5EF4-FFF2-40B4-BE49-F238E27FC236}">
                    <a16:creationId xmlns:a16="http://schemas.microsoft.com/office/drawing/2014/main" id="{1C4B42B1-B112-4057-82C3-E5AF3BC7F6D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6" name="Dikdörtgen 41">
                <a:extLst>
                  <a:ext uri="{FF2B5EF4-FFF2-40B4-BE49-F238E27FC236}">
                    <a16:creationId xmlns:a16="http://schemas.microsoft.com/office/drawing/2014/main" id="{C8B37395-3651-4E66-A62E-31529FABC8C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</p:grp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4D687081-16D7-4BC5-A7DB-E70117439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tr-TR" dirty="0" smtClean="0"/>
              <a:t>PROJE ADI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41851F-203A-4F8E-AA75-478526ABA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 rtlCol="0">
            <a:normAutofit/>
          </a:bodyPr>
          <a:lstStyle/>
          <a:p>
            <a:pPr algn="ctr" rtl="0"/>
            <a:r>
              <a:rPr lang="tr-TR" dirty="0" smtClean="0"/>
              <a:t>KSU BİLGİSAYAR MÜHENDİSLİĞİ</a:t>
            </a:r>
            <a:endParaRPr lang="tr-TR" dirty="0"/>
          </a:p>
        </p:txBody>
      </p:sp>
      <p:sp>
        <p:nvSpPr>
          <p:cNvPr id="38" name="Dikdörtgen 37">
            <a:extLst>
              <a:ext uri="{FF2B5EF4-FFF2-40B4-BE49-F238E27FC236}">
                <a16:creationId xmlns:a16="http://schemas.microsoft.com/office/drawing/2014/main" id="{6B6D540F-1E2F-416F-819F-D8216BC8F3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55"/>
            <a:ext cx="1445704" cy="1445704"/>
          </a:xfrm>
          <a:prstGeom prst="rect">
            <a:avLst/>
          </a:prstGeom>
        </p:spPr>
      </p:pic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221673" y="4630688"/>
            <a:ext cx="7474527" cy="17822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tr-TR" altLang="en-US" b="1" dirty="0" smtClean="0"/>
          </a:p>
          <a:p>
            <a:pPr>
              <a:lnSpc>
                <a:spcPct val="80000"/>
              </a:lnSpc>
            </a:pPr>
            <a:r>
              <a:rPr lang="tr-TR" alt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Ders adı:</a:t>
            </a:r>
          </a:p>
          <a:p>
            <a:pPr>
              <a:lnSpc>
                <a:spcPct val="80000"/>
              </a:lnSpc>
            </a:pPr>
            <a:r>
              <a:rPr lang="tr-TR" alt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Öğrenci adı:</a:t>
            </a:r>
          </a:p>
          <a:p>
            <a:pPr>
              <a:lnSpc>
                <a:spcPct val="80000"/>
              </a:lnSpc>
            </a:pPr>
            <a:r>
              <a:rPr lang="tr-TR" alt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Proje Danışmanı:</a:t>
            </a:r>
          </a:p>
          <a:p>
            <a:pPr>
              <a:lnSpc>
                <a:spcPct val="80000"/>
              </a:lnSpc>
            </a:pPr>
            <a:r>
              <a:rPr lang="tr-TR" altLang="en-US" sz="1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TARİH:</a:t>
            </a:r>
          </a:p>
        </p:txBody>
      </p:sp>
    </p:spTree>
    <p:extLst>
      <p:ext uri="{BB962C8B-B14F-4D97-AF65-F5344CB8AC3E}">
        <p14:creationId xmlns:p14="http://schemas.microsoft.com/office/powerpoint/2010/main" val="2185875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3 Slayt Numarası Yer Tutucusu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E7CC27-EEF4-45B9-94D9-CADBD9678458}" type="slidenum">
              <a:rPr lang="tr-TR" altLang="en-US" sz="1000">
                <a:solidFill>
                  <a:srgbClr val="FFFFE5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000" dirty="0">
              <a:solidFill>
                <a:srgbClr val="FFFFE5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9195" y="225612"/>
            <a:ext cx="9905998" cy="1478570"/>
          </a:xfrm>
        </p:spPr>
        <p:txBody>
          <a:bodyPr/>
          <a:lstStyle/>
          <a:p>
            <a:pPr eaLnBrk="1" hangingPunct="1"/>
            <a:r>
              <a:rPr lang="tr-TR" altLang="en-US" sz="4000" dirty="0" smtClean="0"/>
              <a:t>Kazanımlar</a:t>
            </a:r>
            <a:endParaRPr lang="tr-TR" altLang="en-US" sz="4000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926" y="1704182"/>
            <a:ext cx="8831547" cy="4572000"/>
          </a:xfrm>
        </p:spPr>
        <p:txBody>
          <a:bodyPr/>
          <a:lstStyle/>
          <a:p>
            <a:pPr eaLnBrk="1" hangingPunct="1"/>
            <a:r>
              <a:rPr lang="tr-TR" altLang="en-US" dirty="0" smtClean="0"/>
              <a:t>Geliştirdiğin bu proje sana ne kattı</a:t>
            </a:r>
          </a:p>
          <a:p>
            <a:pPr eaLnBrk="1" hangingPunct="1"/>
            <a:r>
              <a:rPr lang="tr-TR" altLang="en-US" sz="2400" dirty="0" smtClean="0"/>
              <a:t>Hangi teknolojileri öğrenmeni veya daha ileri seviyede kullanmanı sağladı</a:t>
            </a:r>
          </a:p>
          <a:p>
            <a:pPr eaLnBrk="1" hangingPunct="1"/>
            <a:r>
              <a:rPr lang="tr-TR" altLang="en-US" dirty="0" smtClean="0"/>
              <a:t>Projenle bir yarışmaya başvurduysan burada belirtebilirsin</a:t>
            </a:r>
          </a:p>
          <a:p>
            <a:pPr eaLnBrk="1" hangingPunct="1"/>
            <a:r>
              <a:rPr lang="tr-TR" altLang="en-US" sz="2400" dirty="0" smtClean="0"/>
              <a:t>Projen kapsamında bir akademik çalışma ürettiysen burada verebilirsin</a:t>
            </a:r>
          </a:p>
          <a:p>
            <a:pPr eaLnBrk="1" hangingPunct="1"/>
            <a:endParaRPr lang="tr-T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9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Slayt Numarası Yer Tutucusu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D8AB0A-D51F-497D-9892-E75B8E184080}" type="slidenum">
              <a:rPr lang="tr-TR" altLang="en-US" sz="1000">
                <a:solidFill>
                  <a:srgbClr val="FFFFE5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000">
              <a:solidFill>
                <a:srgbClr val="FFFFE5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Kaynaklar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Literatür taraması </a:t>
            </a:r>
            <a:r>
              <a:rPr lang="tr-TR" dirty="0" smtClean="0"/>
              <a:t>yapılırken yararlanılan kaynaklar yazılmalıdır. </a:t>
            </a:r>
          </a:p>
          <a:p>
            <a:r>
              <a:rPr lang="tr-TR" dirty="0" smtClean="0"/>
              <a:t>Kaynaklar, tez, makale, kitap, bildiri ve web sitesi gibi pek çok kaynak olabilir.</a:t>
            </a:r>
          </a:p>
          <a:p>
            <a:r>
              <a:rPr lang="tr-TR" dirty="0" smtClean="0"/>
              <a:t>Sunumda verilen resim alıntı ise, ona da kaynak verilmelidir.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None/>
            </a:pPr>
            <a:r>
              <a:rPr lang="tr-TR" altLang="en-US" sz="2000" dirty="0"/>
              <a:t/>
            </a:r>
            <a:br>
              <a:rPr lang="tr-TR" altLang="en-US" sz="2000" dirty="0"/>
            </a:br>
            <a:r>
              <a:rPr lang="tr-TR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9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Projeye katkısı olanlara teşekkür.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6984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DC9467-D86A-4D44-9E01-5796E5BD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4278540"/>
            <a:ext cx="9912355" cy="819355"/>
          </a:xfrm>
        </p:spPr>
        <p:txBody>
          <a:bodyPr rtlCol="0" anchor="ctr"/>
          <a:lstStyle/>
          <a:p>
            <a:pPr algn="ctr" rtl="0"/>
            <a:r>
              <a:rPr lang="tr-TR" dirty="0" smtClean="0"/>
              <a:t>SORULAR?</a:t>
            </a:r>
            <a:endParaRPr lang="tr-TR" dirty="0"/>
          </a:p>
        </p:txBody>
      </p:sp>
      <p:pic>
        <p:nvPicPr>
          <p:cNvPr id="6" name="Resim Yer Tutucusu 5" descr="Devre">
            <a:extLst>
              <a:ext uri="{FF2B5EF4-FFF2-40B4-BE49-F238E27FC236}">
                <a16:creationId xmlns:a16="http://schemas.microsoft.com/office/drawing/2014/main" id="{103D88BF-51AE-46F2-8081-A3C50643270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1411" y="783406"/>
            <a:ext cx="9912354" cy="3299778"/>
          </a:xfrm>
        </p:spPr>
      </p:pic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1A79215-653F-4996-95E5-0FD4B247B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2906" y="5293251"/>
            <a:ext cx="9910859" cy="715078"/>
          </a:xfrm>
        </p:spPr>
        <p:txBody>
          <a:bodyPr rtlCol="0">
            <a:normAutofit/>
          </a:bodyPr>
          <a:lstStyle/>
          <a:p>
            <a:pPr algn="ctr" rtl="0"/>
            <a:r>
              <a:rPr lang="tr-TR" sz="2400">
                <a:hlinkClick r:id="rId4"/>
              </a:rPr>
              <a:t>birisi@example.com</a:t>
            </a: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90654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/>
              <a:t>Projenin </a:t>
            </a:r>
            <a:r>
              <a:rPr lang="tr-TR" altLang="en-US" sz="2000" dirty="0" smtClean="0"/>
              <a:t>Tanımı</a:t>
            </a:r>
            <a:endParaRPr lang="tr-TR" altLang="en-US" sz="20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Projenin Motivasyon veya Amacı Nedir</a:t>
            </a:r>
            <a:r>
              <a:rPr lang="tr-TR" altLang="en-US" sz="2000" dirty="0" smtClean="0"/>
              <a:t>?</a:t>
            </a:r>
            <a:endParaRPr lang="tr-TR" altLang="en-US" sz="20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Projede Kullanılan Materyal ve </a:t>
            </a:r>
            <a:r>
              <a:rPr lang="tr-TR" altLang="en-US" sz="2000" dirty="0" smtClean="0"/>
              <a:t>Metotlar</a:t>
            </a:r>
            <a:endParaRPr lang="tr-TR" altLang="en-US" sz="20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Projede Gerçekleştirilen </a:t>
            </a:r>
            <a:r>
              <a:rPr lang="tr-TR" altLang="en-US" sz="2000" dirty="0" smtClean="0"/>
              <a:t>Uygulama</a:t>
            </a:r>
            <a:endParaRPr lang="tr-TR" altLang="en-US" sz="20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Sonuçlar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Kazanımlar</a:t>
            </a:r>
            <a:endParaRPr lang="tr-TR" altLang="en-US" sz="20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tr-TR" altLang="en-US" sz="2000" dirty="0" smtClean="0"/>
              <a:t>Kaynaklar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2842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Slayt Numarası Yer Tutucusu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ED054F-FB0B-4F9F-8508-286B83CB129D}" type="slidenum">
              <a:rPr lang="tr-TR" altLang="en-US" sz="1000">
                <a:solidFill>
                  <a:srgbClr val="FFFFE5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000" dirty="0">
              <a:solidFill>
                <a:srgbClr val="FFFFE5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 dirty="0"/>
              <a:t>Proje </a:t>
            </a:r>
            <a:r>
              <a:rPr lang="tr-TR" altLang="en-US" sz="4000" dirty="0" smtClean="0"/>
              <a:t>Tanımı</a:t>
            </a:r>
            <a:endParaRPr lang="tr-TR" altLang="en-US" sz="4000" dirty="0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1828800" y="4724400"/>
            <a:ext cx="441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tr-TR" altLang="en-US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>
              <a:lnSpc>
                <a:spcPct val="80000"/>
              </a:lnSpc>
            </a:pPr>
            <a:r>
              <a:rPr lang="tr-TR" altLang="ko-KR" dirty="0" smtClean="0"/>
              <a:t>Projenin tanıtımını yapmalısın, projen </a:t>
            </a:r>
            <a:r>
              <a:rPr lang="tr-TR" altLang="ko-KR" dirty="0"/>
              <a:t>nedir?</a:t>
            </a:r>
          </a:p>
          <a:p>
            <a:pPr marL="847725" lvl="1" indent="-447675">
              <a:lnSpc>
                <a:spcPct val="80000"/>
              </a:lnSpc>
            </a:pPr>
            <a:r>
              <a:rPr lang="tr-TR" altLang="ko-KR" dirty="0"/>
              <a:t>Projeni anlatan bir şekil bu slaytta bulunmalı. </a:t>
            </a:r>
          </a:p>
          <a:p>
            <a:pPr marL="847725" lvl="1" indent="-447675">
              <a:lnSpc>
                <a:spcPct val="80000"/>
              </a:lnSpc>
            </a:pPr>
            <a:r>
              <a:rPr lang="tr-TR" altLang="ko-KR" dirty="0"/>
              <a:t>Sade, açık, herkesin anlayacağı halde anlatılmalı. 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tr-TR" altLang="ko-KR" dirty="0"/>
              <a:t>   </a:t>
            </a:r>
          </a:p>
          <a:p>
            <a:pPr marL="847725" lvl="1" indent="-447675">
              <a:lnSpc>
                <a:spcPct val="80000"/>
              </a:lnSpc>
            </a:pPr>
            <a:r>
              <a:rPr lang="tr-TR" altLang="ko-KR" dirty="0"/>
              <a:t>Bu </a:t>
            </a:r>
            <a:r>
              <a:rPr lang="tr-TR" altLang="ko-KR" dirty="0" err="1"/>
              <a:t>slaytı</a:t>
            </a:r>
            <a:r>
              <a:rPr lang="tr-TR" altLang="ko-KR" dirty="0"/>
              <a:t> konuyu bilmeyen </a:t>
            </a:r>
            <a:r>
              <a:rPr lang="tr-TR" altLang="ko-KR" dirty="0" smtClean="0"/>
              <a:t>birinin </a:t>
            </a:r>
            <a:r>
              <a:rPr lang="tr-TR" altLang="ko-KR" dirty="0"/>
              <a:t>bile anlayacağı şekilde tasarlamalısın.</a:t>
            </a:r>
          </a:p>
          <a:p>
            <a:pPr marL="447675" indent="-447675">
              <a:lnSpc>
                <a:spcPct val="80000"/>
              </a:lnSpc>
            </a:pPr>
            <a:endParaRPr lang="tr-TR" altLang="en-US" sz="2800" dirty="0" smtClean="0"/>
          </a:p>
          <a:p>
            <a:pPr marL="447675" indent="-447675">
              <a:lnSpc>
                <a:spcPct val="80000"/>
              </a:lnSpc>
            </a:pPr>
            <a:r>
              <a:rPr lang="tr-TR" altLang="en-US" sz="2800" dirty="0" smtClean="0"/>
              <a:t>Burada </a:t>
            </a:r>
            <a:r>
              <a:rPr lang="tr-TR" altLang="en-US" sz="2800" b="1" dirty="0"/>
              <a:t>NE</a:t>
            </a:r>
            <a:r>
              <a:rPr lang="tr-TR" altLang="en-US" sz="2800" dirty="0"/>
              <a:t> </a:t>
            </a:r>
            <a:r>
              <a:rPr lang="tr-TR" altLang="en-US" sz="2800" dirty="0" smtClean="0"/>
              <a:t>yaptığını </a:t>
            </a:r>
            <a:r>
              <a:rPr lang="tr-TR" altLang="en-US" sz="2800" dirty="0"/>
              <a:t>anlatmalısın. NASIL yapacağını </a:t>
            </a:r>
            <a:r>
              <a:rPr lang="tr-TR" altLang="en-US" sz="2800" b="1" dirty="0"/>
              <a:t>değil</a:t>
            </a:r>
            <a:r>
              <a:rPr lang="en-US" altLang="en-US" sz="2800" dirty="0"/>
              <a:t>!</a:t>
            </a:r>
            <a:r>
              <a:rPr lang="tr-TR" altLang="en-US" sz="2800" dirty="0"/>
              <a:t> Teknik detay burada yok.</a:t>
            </a:r>
          </a:p>
          <a:p>
            <a:pPr marL="447675" indent="-447675">
              <a:lnSpc>
                <a:spcPct val="80000"/>
              </a:lnSpc>
            </a:pPr>
            <a:endParaRPr lang="tr-T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166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Projenin </a:t>
            </a:r>
            <a:r>
              <a:rPr lang="tr-TR" altLang="en-US" dirty="0" smtClean="0"/>
              <a:t>Amacı</a:t>
            </a:r>
            <a:endParaRPr lang="tr-TR" alt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</a:t>
            </a:r>
            <a:r>
              <a:rPr lang="tr-TR" dirty="0" smtClean="0"/>
              <a:t>lde </a:t>
            </a:r>
            <a:r>
              <a:rPr lang="tr-TR" dirty="0"/>
              <a:t>edilmek istenen sonucun basit anlatımıdır. </a:t>
            </a:r>
            <a:endParaRPr lang="tr-TR" dirty="0" smtClean="0"/>
          </a:p>
          <a:p>
            <a:r>
              <a:rPr lang="tr-TR" dirty="0" smtClean="0"/>
              <a:t>Projelerin </a:t>
            </a:r>
            <a:r>
              <a:rPr lang="tr-TR" dirty="0"/>
              <a:t>genelde tek bir amacı vardır. Projenin amacı iyi tanımlanmadığında amaca yönelik hedefler ve faaliyetleri tanımlamada </a:t>
            </a:r>
            <a:r>
              <a:rPr lang="tr-TR" dirty="0" smtClean="0"/>
              <a:t>sorunlarla karşılaşılabilir.</a:t>
            </a:r>
          </a:p>
          <a:p>
            <a:r>
              <a:rPr lang="tr-TR" dirty="0" smtClean="0"/>
              <a:t>Hedefler </a:t>
            </a:r>
            <a:r>
              <a:rPr lang="tr-TR" dirty="0"/>
              <a:t>birden fazla olabilir. </a:t>
            </a:r>
            <a:endParaRPr lang="tr-TR" dirty="0" smtClean="0"/>
          </a:p>
          <a:p>
            <a:r>
              <a:rPr lang="tr-TR" dirty="0" smtClean="0"/>
              <a:t>Hedeflere </a:t>
            </a:r>
            <a:r>
              <a:rPr lang="tr-TR" dirty="0"/>
              <a:t>ulaşılıp ulaşılmadığını belirleyebilmek için ölçülebilir hedefler belirlenmelidir.</a:t>
            </a:r>
          </a:p>
        </p:txBody>
      </p:sp>
    </p:spTree>
    <p:extLst>
      <p:ext uri="{BB962C8B-B14F-4D97-AF65-F5344CB8AC3E}">
        <p14:creationId xmlns:p14="http://schemas.microsoft.com/office/powerpoint/2010/main" val="171651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Slayt Numarası Yer Tutucusu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333BC9-A97B-4126-BA35-8564686F79B6}" type="slidenum">
              <a:rPr lang="tr-TR" altLang="en-US" sz="1000">
                <a:solidFill>
                  <a:srgbClr val="FFFFE5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000" dirty="0">
              <a:solidFill>
                <a:srgbClr val="FFFFE5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1631" y="50048"/>
            <a:ext cx="9905998" cy="1478570"/>
          </a:xfrm>
        </p:spPr>
        <p:txBody>
          <a:bodyPr/>
          <a:lstStyle/>
          <a:p>
            <a:pPr eaLnBrk="1" hangingPunct="1"/>
            <a:r>
              <a:rPr lang="tr-TR" altLang="en-US" sz="4000" dirty="0" smtClean="0"/>
              <a:t>Materyal ve metot 1</a:t>
            </a:r>
            <a:endParaRPr lang="tr-TR" altLang="en-US" sz="40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32345" y="1135599"/>
            <a:ext cx="866074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sz="2400" dirty="0" smtClean="0"/>
              <a:t>Projeye gerçekleştirirken kullandığın tüm materyal ve metotları burada yazılmalıdır.</a:t>
            </a:r>
          </a:p>
          <a:p>
            <a:pPr eaLnBrk="1" hangingPunct="1"/>
            <a:endParaRPr lang="tr-TR" altLang="en-US" sz="2400" dirty="0" smtClean="0"/>
          </a:p>
          <a:p>
            <a:pPr eaLnBrk="1" hangingPunct="1"/>
            <a:r>
              <a:rPr lang="tr-TR" altLang="en-US" sz="2400" dirty="0" smtClean="0"/>
              <a:t>Yazılım olarak kullandığın programlama dilleri, programlar, hazır </a:t>
            </a:r>
            <a:r>
              <a:rPr lang="tr-TR" altLang="en-US" sz="2400" dirty="0" err="1" smtClean="0"/>
              <a:t>tool</a:t>
            </a:r>
            <a:r>
              <a:rPr lang="tr-TR" altLang="en-US" sz="2400" dirty="0" smtClean="0"/>
              <a:t>, </a:t>
            </a:r>
            <a:r>
              <a:rPr lang="tr-TR" altLang="en-US" sz="2400" dirty="0" err="1" smtClean="0"/>
              <a:t>veritabanları</a:t>
            </a:r>
            <a:r>
              <a:rPr lang="tr-TR" altLang="en-US" sz="2400" dirty="0" smtClean="0"/>
              <a:t>, kütüphaneler </a:t>
            </a:r>
            <a:r>
              <a:rPr lang="tr-TR" altLang="en-US" sz="2400" dirty="0" err="1" smtClean="0"/>
              <a:t>vs</a:t>
            </a:r>
            <a:r>
              <a:rPr lang="tr-TR" altLang="en-US" sz="2400" dirty="0" smtClean="0"/>
              <a:t>…</a:t>
            </a:r>
          </a:p>
          <a:p>
            <a:pPr eaLnBrk="1" hangingPunct="1"/>
            <a:endParaRPr lang="tr-TR" altLang="en-US" sz="2400" dirty="0"/>
          </a:p>
          <a:p>
            <a:pPr eaLnBrk="1" hangingPunct="1"/>
            <a:r>
              <a:rPr lang="tr-TR" altLang="en-US" sz="2400" dirty="0" smtClean="0"/>
              <a:t>Donanım </a:t>
            </a:r>
            <a:r>
              <a:rPr lang="tr-TR" altLang="en-US" sz="2400" dirty="0"/>
              <a:t>olarak </a:t>
            </a:r>
            <a:r>
              <a:rPr lang="tr-TR" altLang="en-US" sz="2400" dirty="0" smtClean="0"/>
              <a:t>varsa kullandığın, örneğin GPS cihazı veya 3 boyutlu yazıcı gibi kullandığın araçlar, girdi-çıktı birimleri, hafıza kartları, </a:t>
            </a:r>
            <a:r>
              <a:rPr lang="tr-TR" altLang="en-US" sz="2400" dirty="0"/>
              <a:t>vs. </a:t>
            </a:r>
          </a:p>
          <a:p>
            <a:pPr eaLnBrk="1" hangingPunct="1"/>
            <a:endParaRPr lang="tr-TR" altLang="en-US" sz="2400" dirty="0" smtClean="0"/>
          </a:p>
          <a:p>
            <a:pPr eaLnBrk="1" hangingPunct="1"/>
            <a:r>
              <a:rPr lang="tr-TR" altLang="en-US" sz="2400" dirty="0" smtClean="0"/>
              <a:t>Projede kullandığın veri setleri; örneğin </a:t>
            </a:r>
            <a:r>
              <a:rPr lang="tr-TR" altLang="en-US" sz="2400" dirty="0" err="1" smtClean="0"/>
              <a:t>kaggle</a:t>
            </a:r>
            <a:r>
              <a:rPr lang="tr-TR" altLang="en-US" sz="2400" dirty="0" smtClean="0"/>
              <a:t> </a:t>
            </a:r>
            <a:r>
              <a:rPr lang="tr-TR" altLang="en-US" sz="2400" dirty="0" err="1" smtClean="0"/>
              <a:t>tweets</a:t>
            </a:r>
            <a:r>
              <a:rPr lang="tr-TR" altLang="en-US" sz="2400" dirty="0" smtClean="0"/>
              <a:t>…</a:t>
            </a:r>
          </a:p>
          <a:p>
            <a:pPr eaLnBrk="1" hangingPunct="1"/>
            <a:r>
              <a:rPr lang="tr-TR" altLang="en-US" sz="2400" dirty="0" smtClean="0"/>
              <a:t>Proje kullandığın algoritmalar; örneğin makine öğrenme algoritması.</a:t>
            </a:r>
          </a:p>
          <a:p>
            <a:pPr eaLnBrk="1" hangingPunct="1"/>
            <a:endParaRPr lang="tr-T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198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Slayt Numarası Yer Tutucusu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333BC9-A97B-4126-BA35-8564686F79B6}" type="slidenum">
              <a:rPr lang="tr-TR" altLang="en-US" sz="1000">
                <a:solidFill>
                  <a:srgbClr val="FFFFE5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000" dirty="0">
              <a:solidFill>
                <a:srgbClr val="FFFFE5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722" y="-111155"/>
            <a:ext cx="9905998" cy="1478570"/>
          </a:xfrm>
        </p:spPr>
        <p:txBody>
          <a:bodyPr/>
          <a:lstStyle/>
          <a:p>
            <a:pPr eaLnBrk="1" hangingPunct="1"/>
            <a:r>
              <a:rPr lang="tr-TR" altLang="en-US" sz="4000" dirty="0" smtClean="0"/>
              <a:t>Materyal ve metot 2</a:t>
            </a:r>
            <a:endParaRPr lang="tr-TR" altLang="en-US" sz="40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76399" y="914400"/>
            <a:ext cx="8523721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tr-TR" altLang="en-US" sz="2400" dirty="0" smtClean="0"/>
              <a:t>Burada projeyi gerçekleştirdiğin tüm adımları yazmalısın. </a:t>
            </a:r>
          </a:p>
          <a:p>
            <a:r>
              <a:rPr lang="tr-TR" altLang="en-US" sz="2400" dirty="0" smtClean="0"/>
              <a:t>Kısacası Proje Planını adım adım yazmalısın.</a:t>
            </a:r>
            <a:r>
              <a:rPr lang="en-US" altLang="en-US" sz="2400" dirty="0"/>
              <a:t> </a:t>
            </a:r>
            <a:endParaRPr lang="tr-TR" altLang="en-US" sz="2400" dirty="0" smtClean="0"/>
          </a:p>
          <a:p>
            <a:r>
              <a:rPr lang="en-US" altLang="en-US" sz="2400" dirty="0" smtClean="0"/>
              <a:t>UML</a:t>
            </a:r>
            <a:r>
              <a:rPr lang="tr-TR" altLang="en-US" sz="2400" dirty="0" smtClean="0"/>
              <a:t>, </a:t>
            </a:r>
            <a:r>
              <a:rPr lang="en-US" altLang="en-US" sz="2400" dirty="0" smtClean="0"/>
              <a:t>durum </a:t>
            </a:r>
            <a:r>
              <a:rPr lang="tr-TR" altLang="en-US" sz="2400" dirty="0" smtClean="0"/>
              <a:t>veya akış </a:t>
            </a:r>
            <a:r>
              <a:rPr lang="en-US" altLang="en-US" sz="2400" dirty="0" err="1" smtClean="0"/>
              <a:t>diyagramları</a:t>
            </a:r>
            <a:r>
              <a:rPr lang="tr-TR" altLang="en-US" sz="2400" dirty="0" smtClean="0"/>
              <a:t> gibi araçlar kullanabilirsin.</a:t>
            </a:r>
            <a:endParaRPr lang="tr-TR" altLang="en-US" sz="2400" dirty="0"/>
          </a:p>
          <a:p>
            <a:r>
              <a:rPr lang="tr-TR" altLang="en-US" sz="2400" dirty="0" smtClean="0"/>
              <a:t>Yazılım süreç modelini anlatabilirsin</a:t>
            </a:r>
          </a:p>
          <a:p>
            <a:pPr eaLnBrk="1" hangingPunct="1"/>
            <a:endParaRPr lang="tr-TR" altLang="en-US" sz="2400" dirty="0" smtClean="0"/>
          </a:p>
          <a:p>
            <a:pPr eaLnBrk="1" hangingPunct="1"/>
            <a:r>
              <a:rPr lang="tr-TR" altLang="en-US" sz="2400" dirty="0" smtClean="0"/>
              <a:t> Örneğin bir sınıflandırma algoritması gerçekleştirdiysen:</a:t>
            </a:r>
          </a:p>
          <a:p>
            <a:pPr lvl="1" eaLnBrk="1" hangingPunct="1"/>
            <a:r>
              <a:rPr lang="tr-TR" altLang="en-US" sz="2000" dirty="0" smtClean="0"/>
              <a:t>Veri setini nerden ve nasıl elde ettin?</a:t>
            </a:r>
            <a:endParaRPr lang="tr-TR" altLang="en-US" sz="2000" dirty="0"/>
          </a:p>
          <a:p>
            <a:pPr lvl="1" eaLnBrk="1" hangingPunct="1"/>
            <a:r>
              <a:rPr lang="tr-TR" altLang="en-US" sz="2000" dirty="0" smtClean="0"/>
              <a:t>Veri setini hangi amaçla sınıflandırıyorsun?</a:t>
            </a:r>
          </a:p>
          <a:p>
            <a:pPr lvl="1" eaLnBrk="1" hangingPunct="1"/>
            <a:r>
              <a:rPr lang="tr-TR" altLang="en-US" sz="2000" dirty="0" smtClean="0"/>
              <a:t>Veri seti için hangi özellik çıkarım metotlarını uyguladın?</a:t>
            </a:r>
          </a:p>
          <a:p>
            <a:pPr lvl="1" eaLnBrk="1" hangingPunct="1"/>
            <a:r>
              <a:rPr lang="tr-TR" altLang="en-US" sz="2000" dirty="0" smtClean="0"/>
              <a:t>Veri setine uyguladığın sınıflandırma metotları</a:t>
            </a:r>
            <a:r>
              <a:rPr lang="tr-TR" altLang="en-US" sz="2000" smtClean="0"/>
              <a:t>, algoritmalar </a:t>
            </a:r>
            <a:r>
              <a:rPr lang="tr-TR" altLang="en-US" sz="2000" dirty="0" smtClean="0"/>
              <a:t>nelerdir?</a:t>
            </a:r>
          </a:p>
          <a:p>
            <a:pPr lvl="1" eaLnBrk="1" hangingPunct="1"/>
            <a:r>
              <a:rPr lang="tr-TR" altLang="en-US" sz="2000" dirty="0" smtClean="0"/>
              <a:t>…</a:t>
            </a:r>
          </a:p>
          <a:p>
            <a:pPr lvl="1" eaLnBrk="1" hangingPunct="1"/>
            <a:endParaRPr lang="tr-TR" altLang="en-US" sz="2000" dirty="0" smtClean="0"/>
          </a:p>
          <a:p>
            <a:pPr lvl="1" eaLnBrk="1" hangingPunct="1"/>
            <a:endParaRPr lang="tr-T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47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Geliştirilen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aşamada projede geliştirdiğin uygulamayı anlatmalısın</a:t>
            </a:r>
          </a:p>
          <a:p>
            <a:r>
              <a:rPr lang="tr-TR" dirty="0" smtClean="0"/>
              <a:t>Yazılımına ait ekran görüntüleri eklemelisin</a:t>
            </a:r>
          </a:p>
          <a:p>
            <a:r>
              <a:rPr lang="tr-TR" dirty="0" smtClean="0"/>
              <a:t>Maksimum 5 sayfa uygulamanı görsellerle anlatman için yeterli</a:t>
            </a:r>
          </a:p>
          <a:p>
            <a:r>
              <a:rPr lang="tr-TR" dirty="0" smtClean="0"/>
              <a:t>Sunum sonunda uygulamanı çalıştırıp jüriye gösterebilirsin </a:t>
            </a:r>
          </a:p>
          <a:p>
            <a:r>
              <a:rPr lang="tr-TR" dirty="0" smtClean="0"/>
              <a:t>Not: (projenin çalıştığını gösteren 1 </a:t>
            </a:r>
            <a:r>
              <a:rPr lang="tr-TR" dirty="0" err="1" smtClean="0"/>
              <a:t>dklık</a:t>
            </a:r>
            <a:r>
              <a:rPr lang="tr-TR" dirty="0" smtClean="0"/>
              <a:t> önceden çekilmiş videoyu da bilgisayarında hazır bulundurmanda fayda var)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066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ÖNCEKİ Çalışmalarla KARŞILAŞTIRMA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önce bu çalışmanın benzeri yapıldıysa, bu çalışmanın eksik ya da daha başarılı yanlarını karşılaştırmalısın.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077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Çalışmanın sonuçlarını vermelisin.</a:t>
            </a:r>
          </a:p>
          <a:p>
            <a:r>
              <a:rPr lang="tr-TR" dirty="0" smtClean="0"/>
              <a:t>Örneğin; bu projenin sonunda çocukların matematik öğrenme becerisini arttıran bir mobil uygulama başarı ile geliştirilmiş olup ilgili uygulama </a:t>
            </a:r>
            <a:r>
              <a:rPr lang="tr-TR" dirty="0" err="1" smtClean="0"/>
              <a:t>Playstorea</a:t>
            </a:r>
            <a:r>
              <a:rPr lang="tr-TR" dirty="0" smtClean="0"/>
              <a:t> yüklenmiştir</a:t>
            </a:r>
          </a:p>
          <a:p>
            <a:r>
              <a:rPr lang="tr-TR" dirty="0" smtClean="0"/>
              <a:t>Örneğin; bu proje ile hastalık tespiti yapan bir yapay zeka uygulaması başarı ile geliştirilmiştir. Proje sonunda bir adet uluslararası bildiri yazılmış ve bir konferansa gönderilmiştir.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732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E9F5BB-97DB-4160-B47A-8FCEBC4F46E5}">
  <ds:schemaRefs>
    <ds:schemaRef ds:uri="http://schemas.openxmlformats.org/package/2006/metadata/core-properties"/>
    <ds:schemaRef ds:uri="71af3243-3dd4-4a8d-8c0d-dd76da1f02a5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16c05727-aa75-4e4a-9b5f-8a80a116589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45AAC2-3D9B-47D1-B22C-F3D1B3D4DE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5D4F14-B0CC-4BD5-A6F5-6EB7AE97A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Devre tasarımı</Template>
  <TotalTime>0</TotalTime>
  <Words>478</Words>
  <Application>Microsoft Office PowerPoint</Application>
  <PresentationFormat>Geniş ekran</PresentationFormat>
  <Paragraphs>83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맑은 고딕</vt:lpstr>
      <vt:lpstr>Arial</vt:lpstr>
      <vt:lpstr>Arial Narrow</vt:lpstr>
      <vt:lpstr>Calibri</vt:lpstr>
      <vt:lpstr>Trebuchet MS</vt:lpstr>
      <vt:lpstr>Tw Cen MT</vt:lpstr>
      <vt:lpstr>Devre</vt:lpstr>
      <vt:lpstr>PROJE ADI</vt:lpstr>
      <vt:lpstr>İÇERİK</vt:lpstr>
      <vt:lpstr>Proje Tanımı</vt:lpstr>
      <vt:lpstr>Projenin Amacı</vt:lpstr>
      <vt:lpstr>Materyal ve metot 1</vt:lpstr>
      <vt:lpstr>Materyal ve metot 2</vt:lpstr>
      <vt:lpstr>Geliştirilen uygulama</vt:lpstr>
      <vt:lpstr>ÖNCEKİ Çalışmalarla KARŞILAŞTIRMA</vt:lpstr>
      <vt:lpstr>Sonuçlar</vt:lpstr>
      <vt:lpstr>Kazanımlar</vt:lpstr>
      <vt:lpstr>Kaynaklar</vt:lpstr>
      <vt:lpstr>TEŞEKKÜR</vt:lpstr>
      <vt:lpstr>SORULAR?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2021-09-07T14:10:39Z</dcterms:created>
  <dcterms:modified xsi:type="dcterms:W3CDTF">2022-01-22T07:44:28Z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